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1" r:id="rId5"/>
    <p:sldId id="284" r:id="rId6"/>
    <p:sldId id="280" r:id="rId7"/>
    <p:sldId id="2146846202" r:id="rId8"/>
    <p:sldId id="2147308790" r:id="rId9"/>
    <p:sldId id="2147308972" r:id="rId10"/>
    <p:sldId id="2147308973" r:id="rId11"/>
    <p:sldId id="2147308970" r:id="rId12"/>
    <p:sldId id="2076137018" r:id="rId13"/>
    <p:sldId id="2147308959" r:id="rId14"/>
    <p:sldId id="2147308961" r:id="rId15"/>
    <p:sldId id="2147308962" r:id="rId16"/>
    <p:sldId id="2147308963" r:id="rId17"/>
    <p:sldId id="2147308971" r:id="rId18"/>
    <p:sldId id="2147308964" r:id="rId19"/>
    <p:sldId id="2147308965" r:id="rId20"/>
    <p:sldId id="2147308966" r:id="rId21"/>
    <p:sldId id="2147308967" r:id="rId22"/>
    <p:sldId id="2147308968" r:id="rId23"/>
    <p:sldId id="214730896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1D921-3BC6-46DB-8313-11BEC633AAEE}" v="11" dt="2024-03-27T14:16:43.783"/>
    <p1510:client id="{DBC40E69-0A37-4FAE-861A-0125A397CC77}" v="121" dt="2024-03-27T13:45:43.05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923" autoAdjust="0"/>
    <p:restoredTop sz="94879" autoAdjust="0"/>
  </p:normalViewPr>
  <p:slideViewPr>
    <p:cSldViewPr snapToGrid="0">
      <p:cViewPr varScale="1">
        <p:scale>
          <a:sx n="102" d="100"/>
          <a:sy n="102" d="100"/>
        </p:scale>
        <p:origin x="72" y="180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0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1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63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2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0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03" y="143933"/>
            <a:ext cx="11074399" cy="922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8003" y="1611533"/>
            <a:ext cx="11074399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793F75-11B8-7B46-8C79-E27B49D628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1533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/>
              <a:t>First Level Point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27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  <p:sldLayoutId id="2147483667" r:id="rId13"/>
    <p:sldLayoutId id="214748366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 err="1"/>
              <a:t>Trabalho</a:t>
            </a:r>
            <a:r>
              <a:rPr lang="en-US" dirty="0"/>
              <a:t> de </a:t>
            </a:r>
            <a:r>
              <a:rPr lang="en-US" dirty="0" err="1"/>
              <a:t>Fundamentos</a:t>
            </a:r>
            <a:r>
              <a:rPr lang="en-US" dirty="0"/>
              <a:t> de Business intelligence</a:t>
            </a:r>
            <a:br>
              <a:rPr lang="en-US" dirty="0"/>
            </a:br>
            <a:r>
              <a:rPr lang="en-US" dirty="0"/>
              <a:t>antonio/maria Theodora/</a:t>
            </a:r>
            <a:r>
              <a:rPr lang="en-US" dirty="0" err="1"/>
              <a:t>mariana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Franklin Gothic Book" panose="020B0503020102020204" pitchFamily="34" charset="0"/>
              </a:rPr>
              <a:t>Steps to Create ST and DW Databases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CC7A8E-E01C-4FD5-AFF2-FB6ED98DE3EA}"/>
              </a:ext>
            </a:extLst>
          </p:cNvPr>
          <p:cNvSpPr/>
          <p:nvPr/>
        </p:nvSpPr>
        <p:spPr>
          <a:xfrm>
            <a:off x="4076513" y="1516154"/>
            <a:ext cx="366794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>
                <a:solidFill>
                  <a:schemeClr val="tx2"/>
                </a:solidFill>
                <a:latin typeface="Arial"/>
              </a:rPr>
              <a:t>Step</a:t>
            </a:r>
            <a:r>
              <a:rPr lang="en-US" sz="1800" b="1">
                <a:solidFill>
                  <a:schemeClr val="tx2"/>
                </a:solidFill>
                <a:latin typeface="Arial"/>
              </a:rPr>
              <a:t> 5: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Populate the Date dimension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to load and e</a:t>
            </a:r>
            <a:r>
              <a:rPr lang="en-US" sz="1400" err="1">
                <a:solidFill>
                  <a:schemeClr val="tx1"/>
                </a:solidFill>
                <a:latin typeface="Arial"/>
              </a:rPr>
              <a:t>xecute</a:t>
            </a:r>
            <a:r>
              <a:rPr lang="en-US" sz="1400">
                <a:solidFill>
                  <a:schemeClr val="tx1"/>
                </a:solidFill>
                <a:latin typeface="Arial"/>
              </a:rPr>
              <a:t> the script </a:t>
            </a: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LoadDateDimension.sql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CA4BB815-3ED6-44FD-99D3-C9698B166790}"/>
              </a:ext>
            </a:extLst>
          </p:cNvPr>
          <p:cNvSpPr txBox="1">
            <a:spLocks/>
          </p:cNvSpPr>
          <p:nvPr/>
        </p:nvSpPr>
        <p:spPr>
          <a:xfrm>
            <a:off x="4259461" y="6428332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5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1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7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3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79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35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1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47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40000"/>
                    <a:lumOff val="60000"/>
                  </a:schemeClr>
                </a:solidFill>
              </a:rPr>
              <a:t>Copyright Mavenir 2021. Proprietary and Confidential.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C74E74A-3852-43E5-ADC6-A47AF7CCC6D6}"/>
              </a:ext>
            </a:extLst>
          </p:cNvPr>
          <p:cNvSpPr/>
          <p:nvPr/>
        </p:nvSpPr>
        <p:spPr>
          <a:xfrm>
            <a:off x="8080954" y="1530544"/>
            <a:ext cx="3727651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>
                <a:solidFill>
                  <a:schemeClr val="tx2"/>
                </a:solidFill>
                <a:latin typeface="Arial"/>
              </a:rPr>
              <a:t>Step 6: Preparation to populate  </a:t>
            </a:r>
            <a:r>
              <a:rPr lang="en-US" b="1" err="1">
                <a:solidFill>
                  <a:schemeClr val="tx2"/>
                </a:solidFill>
                <a:latin typeface="Arial"/>
              </a:rPr>
              <a:t>st_ecommerce</a:t>
            </a:r>
            <a:r>
              <a:rPr lang="en-US" b="1">
                <a:solidFill>
                  <a:schemeClr val="tx2"/>
                </a:solidFill>
                <a:latin typeface="Arial"/>
              </a:rPr>
              <a:t> database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file </a:t>
            </a:r>
            <a:r>
              <a:rPr kumimoji="0" lang="en-US" sz="1400" b="1" i="1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STDatabaseLoadOrder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. 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content of the file is meant to help you through the order to be observed when populating the database with mock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</a:t>
            </a:r>
            <a:r>
              <a: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Posgres</a:t>
            </a: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locate yourself inside the </a:t>
            </a:r>
            <a:r>
              <a: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database 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B91BD3A-CBE8-4EFF-AA66-5FC6A060D54A}"/>
              </a:ext>
            </a:extLst>
          </p:cNvPr>
          <p:cNvSpPr/>
          <p:nvPr/>
        </p:nvSpPr>
        <p:spPr>
          <a:xfrm>
            <a:off x="383393" y="1546722"/>
            <a:ext cx="3459631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4: Creating the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dnqs’s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</a:t>
            </a:r>
            <a:r>
              <a: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Posgres</a:t>
            </a: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locate yourself inside the </a:t>
            </a:r>
            <a:r>
              <a: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</a:t>
            </a: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database 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load and execute</a:t>
            </a:r>
            <a:r>
              <a:rPr lang="en-US" sz="1400">
                <a:solidFill>
                  <a:schemeClr val="tx1"/>
                </a:solidFill>
                <a:latin typeface="Arial"/>
              </a:rPr>
              <a:t> the file </a:t>
            </a: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DNQSCreation_dw_e-commerce.sql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7F487-7C34-4027-A123-6C67C3A35ADC}"/>
              </a:ext>
            </a:extLst>
          </p:cNvPr>
          <p:cNvSpPr txBox="1"/>
          <p:nvPr/>
        </p:nvSpPr>
        <p:spPr>
          <a:xfrm>
            <a:off x="626535" y="4910959"/>
            <a:ext cx="10938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 objective is to give you an order to execute the load scripts using Postgres Query Tool. </a:t>
            </a:r>
            <a:endParaRPr lang="en-US" sz="1800" b="1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38F25F-6754-4366-8E37-049642692E55}"/>
              </a:ext>
            </a:extLst>
          </p:cNvPr>
          <p:cNvCxnSpPr/>
          <p:nvPr/>
        </p:nvCxnSpPr>
        <p:spPr>
          <a:xfrm>
            <a:off x="3938387" y="1696720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94BD96-DCD2-4F29-A030-973F8C0EB2B4}"/>
              </a:ext>
            </a:extLst>
          </p:cNvPr>
          <p:cNvCxnSpPr/>
          <p:nvPr/>
        </p:nvCxnSpPr>
        <p:spPr>
          <a:xfrm>
            <a:off x="7839827" y="1696720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4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Franklin Gothic Book" panose="020B0503020102020204" pitchFamily="34" charset="0"/>
              </a:rPr>
              <a:t>Steps to Create ST and DW Databases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CC7A8E-E01C-4FD5-AFF2-FB6ED98DE3EA}"/>
              </a:ext>
            </a:extLst>
          </p:cNvPr>
          <p:cNvSpPr/>
          <p:nvPr/>
        </p:nvSpPr>
        <p:spPr>
          <a:xfrm>
            <a:off x="4068717" y="2419921"/>
            <a:ext cx="4103451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  <a:latin typeface="Arial"/>
              </a:rPr>
              <a:t>Step</a:t>
            </a:r>
            <a:r>
              <a:rPr lang="en-US" sz="1800" b="1" dirty="0">
                <a:solidFill>
                  <a:schemeClr val="tx2"/>
                </a:solidFill>
                <a:latin typeface="Arial"/>
              </a:rPr>
              <a:t> 8: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Running load scripts (2)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and e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xecute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the following scripts:</a:t>
            </a:r>
          </a:p>
          <a:p>
            <a:pPr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LoadTableCustomerPayment.sql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LoadTablePutChannelType.sql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LoadTablePutChannel.sql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LoadTableDistributionChannel.sql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CA4BB815-3ED6-44FD-99D3-C9698B166790}"/>
              </a:ext>
            </a:extLst>
          </p:cNvPr>
          <p:cNvSpPr txBox="1">
            <a:spLocks/>
          </p:cNvSpPr>
          <p:nvPr/>
        </p:nvSpPr>
        <p:spPr>
          <a:xfrm>
            <a:off x="4259461" y="6428332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5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1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7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3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79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35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1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47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40000"/>
                    <a:lumOff val="60000"/>
                  </a:schemeClr>
                </a:solidFill>
              </a:rPr>
              <a:t>Copyright Mavenir 2021. Proprietary and Confidential.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C74E74A-3852-43E5-ADC6-A47AF7CCC6D6}"/>
              </a:ext>
            </a:extLst>
          </p:cNvPr>
          <p:cNvSpPr/>
          <p:nvPr/>
        </p:nvSpPr>
        <p:spPr>
          <a:xfrm>
            <a:off x="8172169" y="2434311"/>
            <a:ext cx="4107256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>
              <a:defRPr/>
            </a:pPr>
            <a:r>
              <a:rPr lang="en-US" sz="1800" b="1">
                <a:solidFill>
                  <a:schemeClr val="tx2"/>
                </a:solidFill>
                <a:latin typeface="Arial"/>
              </a:rPr>
              <a:t>Step 9: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Running load scripts (3)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and e</a:t>
            </a:r>
            <a:r>
              <a:rPr lang="en-US" sz="1400" err="1">
                <a:solidFill>
                  <a:schemeClr val="tx1"/>
                </a:solidFill>
                <a:latin typeface="Arial"/>
              </a:rPr>
              <a:t>xecute</a:t>
            </a:r>
            <a:r>
              <a:rPr lang="en-US" sz="1400">
                <a:solidFill>
                  <a:schemeClr val="tx1"/>
                </a:solidFill>
                <a:latin typeface="Arial"/>
              </a:rPr>
              <a:t> the following scripts:</a:t>
            </a:r>
          </a:p>
          <a:p>
            <a:pPr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LoadTableSupplier.sql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LoadTableProductCategory.sql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LoadTableProduct.sql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LoadTableShoppingSession.sql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B91BD3A-CBE8-4EFF-AA66-5FC6A060D54A}"/>
              </a:ext>
            </a:extLst>
          </p:cNvPr>
          <p:cNvSpPr/>
          <p:nvPr/>
        </p:nvSpPr>
        <p:spPr>
          <a:xfrm>
            <a:off x="87945" y="2450489"/>
            <a:ext cx="394510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7: Running load scripts (1)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and e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xecute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the following scripts:</a:t>
            </a:r>
          </a:p>
          <a:p>
            <a:pPr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LoadTableCustomer.sql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LoadTableCustomerAddress.sql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LoadTablePaymentType.sql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 dirty="0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LoadTablePaymentProvider.sql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38F25F-6754-4366-8E37-049642692E55}"/>
              </a:ext>
            </a:extLst>
          </p:cNvPr>
          <p:cNvCxnSpPr/>
          <p:nvPr/>
        </p:nvCxnSpPr>
        <p:spPr>
          <a:xfrm>
            <a:off x="4026326" y="2600487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94BD96-DCD2-4F29-A030-973F8C0EB2B4}"/>
              </a:ext>
            </a:extLst>
          </p:cNvPr>
          <p:cNvCxnSpPr/>
          <p:nvPr/>
        </p:nvCxnSpPr>
        <p:spPr>
          <a:xfrm>
            <a:off x="8148490" y="2600487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90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Franklin Gothic Book" panose="020B0503020102020204" pitchFamily="34" charset="0"/>
              </a:rPr>
              <a:t>Steps to Create ST and DW Databases</a:t>
            </a:r>
          </a:p>
        </p:txBody>
      </p:sp>
      <p:sp>
        <p:nvSpPr>
          <p:cNvPr id="101" name="Footer Placeholder 3">
            <a:extLst>
              <a:ext uri="{FF2B5EF4-FFF2-40B4-BE49-F238E27FC236}">
                <a16:creationId xmlns:a16="http://schemas.microsoft.com/office/drawing/2014/main" id="{CA4BB815-3ED6-44FD-99D3-C9698B166790}"/>
              </a:ext>
            </a:extLst>
          </p:cNvPr>
          <p:cNvSpPr txBox="1">
            <a:spLocks/>
          </p:cNvSpPr>
          <p:nvPr/>
        </p:nvSpPr>
        <p:spPr>
          <a:xfrm>
            <a:off x="4259461" y="6428332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5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19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67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238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79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357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91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475" algn="l" defTabSz="6095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>
                    <a:lumMod val="40000"/>
                    <a:lumOff val="60000"/>
                  </a:schemeClr>
                </a:solidFill>
              </a:rPr>
              <a:t>Copyright Mavenir 2021. Proprietary and Confidential.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B91BD3A-CBE8-4EFF-AA66-5FC6A060D54A}"/>
              </a:ext>
            </a:extLst>
          </p:cNvPr>
          <p:cNvSpPr/>
          <p:nvPr/>
        </p:nvSpPr>
        <p:spPr>
          <a:xfrm>
            <a:off x="3642012" y="2094299"/>
            <a:ext cx="394510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10: Running load scripts (4)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a Query Tool window and e</a:t>
            </a:r>
            <a:r>
              <a:rPr lang="en-US" sz="1400" err="1">
                <a:solidFill>
                  <a:schemeClr val="tx1"/>
                </a:solidFill>
                <a:latin typeface="Arial"/>
              </a:rPr>
              <a:t>xecute</a:t>
            </a:r>
            <a:r>
              <a:rPr lang="en-US" sz="1400">
                <a:solidFill>
                  <a:schemeClr val="tx1"/>
                </a:solidFill>
                <a:latin typeface="Arial"/>
              </a:rPr>
              <a:t> the following scripts:</a:t>
            </a:r>
          </a:p>
          <a:p>
            <a:pPr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LoadTableCartItem.sql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LoadTableOrderDetails.sql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LoadTableOrderItems.sql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LoadTablePaymentProvider.sql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b="1" i="1">
                <a:solidFill>
                  <a:schemeClr val="tx1"/>
                </a:solidFill>
                <a:latin typeface="Arial"/>
              </a:rPr>
              <a:t>Scripts\</a:t>
            </a:r>
            <a:r>
              <a:rPr lang="en-US" sz="1400" b="1" i="1" err="1">
                <a:solidFill>
                  <a:schemeClr val="tx1"/>
                </a:solidFill>
                <a:latin typeface="Arial"/>
              </a:rPr>
              <a:t>LoadTablePaymentDetails.sql</a:t>
            </a: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39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Franklin Gothic Book" panose="020B0503020102020204" pitchFamily="34" charset="0"/>
              </a:rPr>
              <a:t>ETL Steps to Populate DW database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4D9C77-C0FE-13E6-8812-A466740D62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completion of step 3 you should have the databases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-ecommerce and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dw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-ecommerce created at your local Postgres server instance</a:t>
            </a:r>
            <a:endParaRPr lang="en-US" sz="3200" b="1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CC7A8E-E01C-4FD5-AFF2-FB6ED98DE3EA}"/>
              </a:ext>
            </a:extLst>
          </p:cNvPr>
          <p:cNvSpPr/>
          <p:nvPr/>
        </p:nvSpPr>
        <p:spPr>
          <a:xfrm>
            <a:off x="3867923" y="2675103"/>
            <a:ext cx="3690470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Arial"/>
              </a:rPr>
              <a:t>Step</a:t>
            </a:r>
            <a:r>
              <a:rPr lang="en-US" sz="1800" b="1" dirty="0">
                <a:solidFill>
                  <a:schemeClr val="tx2"/>
                </a:solidFill>
                <a:latin typeface="Arial"/>
              </a:rPr>
              <a:t> 2: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Pentaho(1)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Open file </a:t>
            </a:r>
            <a:r>
              <a:rPr lang="en-US" sz="1400" b="1" i="1" dirty="0">
                <a:solidFill>
                  <a:schemeClr val="tx1"/>
                </a:solidFill>
                <a:latin typeface="Arial"/>
              </a:rPr>
              <a:t>Pentaho-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etl</a:t>
            </a:r>
            <a:r>
              <a:rPr lang="en-US" sz="1400" b="1" i="1" dirty="0">
                <a:solidFill>
                  <a:schemeClr val="tx1"/>
                </a:solidFill>
                <a:latin typeface="Arial"/>
              </a:rPr>
              <a:t>\version2\JOB_load_ecommerce_version2.kjb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C74E74A-3852-43E5-ADC6-A47AF7CCC6D6}"/>
              </a:ext>
            </a:extLst>
          </p:cNvPr>
          <p:cNvSpPr/>
          <p:nvPr/>
        </p:nvSpPr>
        <p:spPr>
          <a:xfrm>
            <a:off x="7894884" y="2689493"/>
            <a:ext cx="386029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2"/>
                </a:solidFill>
                <a:latin typeface="Arial"/>
              </a:rPr>
              <a:t>Step 3: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Pentaho (2)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 the job.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Upon its end you should have the dimensions and fact table ready to perform BI reports steps.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B91BD3A-CBE8-4EFF-AA66-5FC6A060D54A}"/>
              </a:ext>
            </a:extLst>
          </p:cNvPr>
          <p:cNvSpPr/>
          <p:nvPr/>
        </p:nvSpPr>
        <p:spPr>
          <a:xfrm>
            <a:off x="197323" y="2705671"/>
            <a:ext cx="3459631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1: Creating Pentaho database connections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Open Pentaho ETL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shared database connection named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dw_ecommerce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pointing to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Posgres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dw_ecommerce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database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i="1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shared database connection named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st_ecommerce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pointing to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Posgres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st_ecommerce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database</a:t>
            </a:r>
            <a:endParaRPr lang="en-US" sz="1400" b="1" i="1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38F25F-6754-4366-8E37-049642692E55}"/>
              </a:ext>
            </a:extLst>
          </p:cNvPr>
          <p:cNvCxnSpPr/>
          <p:nvPr/>
        </p:nvCxnSpPr>
        <p:spPr>
          <a:xfrm>
            <a:off x="3752317" y="2855669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94BD96-DCD2-4F29-A030-973F8C0EB2B4}"/>
              </a:ext>
            </a:extLst>
          </p:cNvPr>
          <p:cNvCxnSpPr/>
          <p:nvPr/>
        </p:nvCxnSpPr>
        <p:spPr>
          <a:xfrm>
            <a:off x="7653757" y="2855669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28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Franklin Gothic Book" panose="020B0503020102020204" pitchFamily="34" charset="0"/>
              </a:rPr>
              <a:t>ETL quantitative figures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4D9C77-C0FE-13E6-8812-A466740D62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7014" y="1058490"/>
            <a:ext cx="11116387" cy="341397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completion of the ETL job you will have:</a:t>
            </a:r>
            <a:endParaRPr lang="en-US" sz="3200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60C2A-4827-E7FD-5FDC-19761B775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42" y="1577212"/>
            <a:ext cx="7199760" cy="5280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F2FBCB5-E13E-029F-E439-56B7A2AB2D78}"/>
              </a:ext>
            </a:extLst>
          </p:cNvPr>
          <p:cNvSpPr/>
          <p:nvPr/>
        </p:nvSpPr>
        <p:spPr>
          <a:xfrm>
            <a:off x="6574298" y="1577211"/>
            <a:ext cx="1317398" cy="672805"/>
          </a:xfrm>
          <a:prstGeom prst="wedgeEllipseCallout">
            <a:avLst>
              <a:gd name="adj1" fmla="val -90573"/>
              <a:gd name="adj2" fmla="val 4495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+mj-lt"/>
              </a:rPr>
              <a:t>Customer dimension: 2001 records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9D81A9C-2E50-0C4E-58D3-9256E5AFC137}"/>
              </a:ext>
            </a:extLst>
          </p:cNvPr>
          <p:cNvSpPr/>
          <p:nvPr/>
        </p:nvSpPr>
        <p:spPr>
          <a:xfrm>
            <a:off x="405353" y="1803823"/>
            <a:ext cx="1565273" cy="690439"/>
          </a:xfrm>
          <a:prstGeom prst="wedgeEllipseCallout">
            <a:avLst>
              <a:gd name="adj1" fmla="val 71394"/>
              <a:gd name="adj2" fmla="val -7698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Supplier dimension: 1001 records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A5F4DB6B-E318-E04F-9FA2-06718A8E6A78}"/>
              </a:ext>
            </a:extLst>
          </p:cNvPr>
          <p:cNvSpPr/>
          <p:nvPr/>
        </p:nvSpPr>
        <p:spPr>
          <a:xfrm>
            <a:off x="9606388" y="2494263"/>
            <a:ext cx="1253788" cy="719591"/>
          </a:xfrm>
          <a:prstGeom prst="wedgeEllipseCallout">
            <a:avLst>
              <a:gd name="adj1" fmla="val -75892"/>
              <a:gd name="adj2" fmla="val 3618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Date dimension: 5480 records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132F196-359E-0C6B-BD3A-6806E940D60F}"/>
              </a:ext>
            </a:extLst>
          </p:cNvPr>
          <p:cNvSpPr/>
          <p:nvPr/>
        </p:nvSpPr>
        <p:spPr>
          <a:xfrm>
            <a:off x="405353" y="3630636"/>
            <a:ext cx="1365533" cy="828242"/>
          </a:xfrm>
          <a:prstGeom prst="wedgeEllipseCallout">
            <a:avLst>
              <a:gd name="adj1" fmla="val 92023"/>
              <a:gd name="adj2" fmla="val 5025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Product dimension: 1001 records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C636F463-C7CE-3184-3987-B28EFDDC7457}"/>
              </a:ext>
            </a:extLst>
          </p:cNvPr>
          <p:cNvSpPr/>
          <p:nvPr/>
        </p:nvSpPr>
        <p:spPr>
          <a:xfrm>
            <a:off x="405353" y="5465399"/>
            <a:ext cx="1365533" cy="801756"/>
          </a:xfrm>
          <a:prstGeom prst="wedgeEllipseCallout">
            <a:avLst>
              <a:gd name="adj1" fmla="val 95899"/>
              <a:gd name="adj2" fmla="val -2109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Distribution channel dimension: 38 records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C86649E-99D8-5C29-EEC8-921E4FD472F6}"/>
              </a:ext>
            </a:extLst>
          </p:cNvPr>
          <p:cNvSpPr/>
          <p:nvPr/>
        </p:nvSpPr>
        <p:spPr>
          <a:xfrm>
            <a:off x="6448402" y="6150537"/>
            <a:ext cx="1545527" cy="589628"/>
          </a:xfrm>
          <a:prstGeom prst="wedgeEllipseCallout">
            <a:avLst>
              <a:gd name="adj1" fmla="val -90573"/>
              <a:gd name="adj2" fmla="val 4495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Put channel dimension: 66 records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8846BF60-A7C9-F585-AFAE-E8D77DD793B0}"/>
              </a:ext>
            </a:extLst>
          </p:cNvPr>
          <p:cNvSpPr/>
          <p:nvPr/>
        </p:nvSpPr>
        <p:spPr>
          <a:xfrm>
            <a:off x="9803852" y="4051392"/>
            <a:ext cx="1451253" cy="850546"/>
          </a:xfrm>
          <a:prstGeom prst="wedgeEllipseCallout">
            <a:avLst>
              <a:gd name="adj1" fmla="val -86768"/>
              <a:gd name="adj2" fmla="val 407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Payment details dimension: 4998 records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9F059576-3084-0654-91C4-60CC32A14783}"/>
              </a:ext>
            </a:extLst>
          </p:cNvPr>
          <p:cNvSpPr/>
          <p:nvPr/>
        </p:nvSpPr>
        <p:spPr>
          <a:xfrm>
            <a:off x="9614338" y="5547564"/>
            <a:ext cx="1565852" cy="719591"/>
          </a:xfrm>
          <a:prstGeom prst="wedgeEllipseCallout">
            <a:avLst>
              <a:gd name="adj1" fmla="val -83450"/>
              <a:gd name="adj2" fmla="val -4998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Order Items dimension: 5000 records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9D33405-2077-B862-9106-6737EDFE80A9}"/>
              </a:ext>
            </a:extLst>
          </p:cNvPr>
          <p:cNvSpPr/>
          <p:nvPr/>
        </p:nvSpPr>
        <p:spPr>
          <a:xfrm>
            <a:off x="6137318" y="4565535"/>
            <a:ext cx="1459450" cy="672805"/>
          </a:xfrm>
          <a:prstGeom prst="wedgeEllipseCallout">
            <a:avLst>
              <a:gd name="adj1" fmla="val -80266"/>
              <a:gd name="adj2" fmla="val -134291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Customer Order Fact: 4998 records</a:t>
            </a:r>
          </a:p>
        </p:txBody>
      </p:sp>
    </p:spTree>
    <p:extLst>
      <p:ext uri="{BB962C8B-B14F-4D97-AF65-F5344CB8AC3E}">
        <p14:creationId xmlns:p14="http://schemas.microsoft.com/office/powerpoint/2010/main" val="249199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Transactional database big picture</a:t>
            </a:r>
          </a:p>
        </p:txBody>
      </p:sp>
    </p:spTree>
    <p:extLst>
      <p:ext uri="{BB962C8B-B14F-4D97-AF65-F5344CB8AC3E}">
        <p14:creationId xmlns:p14="http://schemas.microsoft.com/office/powerpoint/2010/main" val="10648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Multidimensional database model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8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609" y="2286000"/>
            <a:ext cx="9497391" cy="2286000"/>
          </a:xfrm>
        </p:spPr>
        <p:txBody>
          <a:bodyPr/>
          <a:lstStyle/>
          <a:p>
            <a:r>
              <a:rPr lang="en-US" dirty="0"/>
              <a:t>description of the Database creation and preparation scripts &amp; used mock tools</a:t>
            </a:r>
          </a:p>
        </p:txBody>
      </p:sp>
    </p:spTree>
    <p:extLst>
      <p:ext uri="{BB962C8B-B14F-4D97-AF65-F5344CB8AC3E}">
        <p14:creationId xmlns:p14="http://schemas.microsoft.com/office/powerpoint/2010/main" val="203339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609" y="2286000"/>
            <a:ext cx="9497391" cy="2286000"/>
          </a:xfrm>
        </p:spPr>
        <p:txBody>
          <a:bodyPr/>
          <a:lstStyle/>
          <a:p>
            <a:r>
              <a:rPr lang="en-US" dirty="0"/>
              <a:t>Business requirements </a:t>
            </a:r>
          </a:p>
        </p:txBody>
      </p:sp>
    </p:spTree>
    <p:extLst>
      <p:ext uri="{BB962C8B-B14F-4D97-AF65-F5344CB8AC3E}">
        <p14:creationId xmlns:p14="http://schemas.microsoft.com/office/powerpoint/2010/main" val="349237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609" y="2286000"/>
            <a:ext cx="9868452" cy="2286000"/>
          </a:xfrm>
        </p:spPr>
        <p:txBody>
          <a:bodyPr/>
          <a:lstStyle/>
          <a:p>
            <a:r>
              <a:rPr lang="en-US" dirty="0"/>
              <a:t>Business intelligence reports</a:t>
            </a:r>
          </a:p>
        </p:txBody>
      </p:sp>
    </p:spTree>
    <p:extLst>
      <p:ext uri="{BB962C8B-B14F-4D97-AF65-F5344CB8AC3E}">
        <p14:creationId xmlns:p14="http://schemas.microsoft.com/office/powerpoint/2010/main" val="203653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5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SOLUTION OVERVIEW</a:t>
            </a:r>
          </a:p>
          <a:p>
            <a:r>
              <a:rPr lang="en-US" dirty="0"/>
              <a:t>Installation and Preparation Steps</a:t>
            </a:r>
          </a:p>
          <a:p>
            <a:r>
              <a:rPr lang="en-US" dirty="0"/>
              <a:t>Transactional database model big picture</a:t>
            </a:r>
          </a:p>
          <a:p>
            <a:r>
              <a:rPr lang="en-US" dirty="0"/>
              <a:t>Multidimensional database model</a:t>
            </a:r>
          </a:p>
          <a:p>
            <a:r>
              <a:rPr lang="en-US" dirty="0"/>
              <a:t>description of the Databases creation and preparation scripts &amp; used mock tools</a:t>
            </a:r>
          </a:p>
          <a:p>
            <a:r>
              <a:rPr lang="en-US" dirty="0"/>
              <a:t>Business requirements </a:t>
            </a:r>
          </a:p>
          <a:p>
            <a:r>
              <a:rPr lang="en-US" dirty="0"/>
              <a:t>Business intelligence reports</a:t>
            </a:r>
          </a:p>
          <a:p>
            <a:r>
              <a:rPr lang="en-US" dirty="0" err="1"/>
              <a:t>fINAL</a:t>
            </a:r>
            <a:r>
              <a:rPr lang="en-US" dirty="0"/>
              <a:t>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609" y="2286000"/>
            <a:ext cx="9868452" cy="2286000"/>
          </a:xfrm>
        </p:spPr>
        <p:txBody>
          <a:bodyPr/>
          <a:lstStyle/>
          <a:p>
            <a:r>
              <a:rPr lang="en-US" dirty="0" err="1"/>
              <a:t>fINAL</a:t>
            </a:r>
            <a:r>
              <a:rPr lang="en-US" dirty="0"/>
              <a:t>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127716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Antonio Tostes</a:t>
            </a:r>
          </a:p>
          <a:p>
            <a:r>
              <a:rPr lang="en-US" dirty="0"/>
              <a:t>Maria Theodora</a:t>
            </a:r>
          </a:p>
          <a:p>
            <a:r>
              <a:rPr lang="en-US" dirty="0"/>
              <a:t>Mariana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SOLUTION OVERVIEW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BBAE04-321B-4753-B14E-2534AD68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68" y="196294"/>
            <a:ext cx="11331222" cy="917258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THE TOOLS COVERED AT OUR BUSINESS INTELLIGENCE </a:t>
            </a:r>
            <a:r>
              <a:rPr lang="en-US" dirty="0" err="1"/>
              <a:t>cOURSE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43F77-7EF7-4ACE-9516-F452D8480E9F}"/>
              </a:ext>
            </a:extLst>
          </p:cNvPr>
          <p:cNvSpPr/>
          <p:nvPr/>
        </p:nvSpPr>
        <p:spPr>
          <a:xfrm>
            <a:off x="2680121" y="3027317"/>
            <a:ext cx="2197085" cy="329174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as the object-relational database management system of our e-commerce project.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BE82D1-0DED-4416-8A54-3EB0F744F2C1}"/>
              </a:ext>
            </a:extLst>
          </p:cNvPr>
          <p:cNvSpPr/>
          <p:nvPr/>
        </p:nvSpPr>
        <p:spPr>
          <a:xfrm>
            <a:off x="4999169" y="3062039"/>
            <a:ext cx="2188249" cy="326752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as the ETL tool to develop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database load scripts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5A9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F2EE1-CC49-42A6-8B2B-ED55DA36210E}"/>
              </a:ext>
            </a:extLst>
          </p:cNvPr>
          <p:cNvSpPr/>
          <p:nvPr/>
        </p:nvSpPr>
        <p:spPr>
          <a:xfrm>
            <a:off x="7341473" y="3067294"/>
            <a:ext cx="2188223" cy="32570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generate mock data for transactional database, in conjunction with group’s develop Python code.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520EA-E2E7-4655-BE2C-CBB1D6E86DF6}"/>
              </a:ext>
            </a:extLst>
          </p:cNvPr>
          <p:cNvSpPr/>
          <p:nvPr/>
        </p:nvSpPr>
        <p:spPr>
          <a:xfrm>
            <a:off x="12531818" y="1653802"/>
            <a:ext cx="2278732" cy="32463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Mavenir is engaged in multiple fronts and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partner collaborations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when it comes to spearheading the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5G Tech Innovation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These include areas in advanced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ML/AI, </a:t>
            </a:r>
            <a:r>
              <a: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SmartNIC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&amp;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5A9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Private Network (NPN)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driven use cases.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826C3E-8D5A-45B3-BA3A-8D340A38C5F3}"/>
              </a:ext>
            </a:extLst>
          </p:cNvPr>
          <p:cNvSpPr/>
          <p:nvPr/>
        </p:nvSpPr>
        <p:spPr>
          <a:xfrm>
            <a:off x="2680113" y="2296360"/>
            <a:ext cx="2188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09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84F2A5-EB20-4428-BF61-2EB4131E57BA}"/>
              </a:ext>
            </a:extLst>
          </p:cNvPr>
          <p:cNvGrpSpPr/>
          <p:nvPr/>
        </p:nvGrpSpPr>
        <p:grpSpPr>
          <a:xfrm>
            <a:off x="9467746" y="1436329"/>
            <a:ext cx="2278762" cy="1426552"/>
            <a:chOff x="9525502" y="1399693"/>
            <a:chExt cx="2188252" cy="142655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DC96CB-C9D7-4F21-8A39-01762A698760}"/>
                </a:ext>
              </a:extLst>
            </p:cNvPr>
            <p:cNvGrpSpPr/>
            <p:nvPr/>
          </p:nvGrpSpPr>
          <p:grpSpPr>
            <a:xfrm>
              <a:off x="10234180" y="1399693"/>
              <a:ext cx="803133" cy="622412"/>
              <a:chOff x="10588625" y="1544638"/>
              <a:chExt cx="4708525" cy="3648075"/>
            </a:xfrm>
            <a:solidFill>
              <a:sysClr val="window" lastClr="FFFFFF"/>
            </a:solidFill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C2B27BB0-8971-4832-AE16-3276CA8F0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8625" y="3036888"/>
                <a:ext cx="1362075" cy="2141538"/>
              </a:xfrm>
              <a:custGeom>
                <a:avLst/>
                <a:gdLst>
                  <a:gd name="T0" fmla="*/ 0 w 592"/>
                  <a:gd name="T1" fmla="*/ 667 h 931"/>
                  <a:gd name="T2" fmla="*/ 22 w 592"/>
                  <a:gd name="T3" fmla="*/ 661 h 931"/>
                  <a:gd name="T4" fmla="*/ 140 w 592"/>
                  <a:gd name="T5" fmla="*/ 657 h 931"/>
                  <a:gd name="T6" fmla="*/ 158 w 592"/>
                  <a:gd name="T7" fmla="*/ 672 h 931"/>
                  <a:gd name="T8" fmla="*/ 320 w 592"/>
                  <a:gd name="T9" fmla="*/ 787 h 931"/>
                  <a:gd name="T10" fmla="*/ 403 w 592"/>
                  <a:gd name="T11" fmla="*/ 717 h 931"/>
                  <a:gd name="T12" fmla="*/ 404 w 592"/>
                  <a:gd name="T13" fmla="*/ 528 h 931"/>
                  <a:gd name="T14" fmla="*/ 292 w 592"/>
                  <a:gd name="T15" fmla="*/ 450 h 931"/>
                  <a:gd name="T16" fmla="*/ 244 w 592"/>
                  <a:gd name="T17" fmla="*/ 452 h 931"/>
                  <a:gd name="T18" fmla="*/ 160 w 592"/>
                  <a:gd name="T19" fmla="*/ 513 h 931"/>
                  <a:gd name="T20" fmla="*/ 141 w 592"/>
                  <a:gd name="T21" fmla="*/ 526 h 931"/>
                  <a:gd name="T22" fmla="*/ 30 w 592"/>
                  <a:gd name="T23" fmla="*/ 517 h 931"/>
                  <a:gd name="T24" fmla="*/ 15 w 592"/>
                  <a:gd name="T25" fmla="*/ 498 h 931"/>
                  <a:gd name="T26" fmla="*/ 58 w 592"/>
                  <a:gd name="T27" fmla="*/ 77 h 931"/>
                  <a:gd name="T28" fmla="*/ 64 w 592"/>
                  <a:gd name="T29" fmla="*/ 17 h 931"/>
                  <a:gd name="T30" fmla="*/ 83 w 592"/>
                  <a:gd name="T31" fmla="*/ 0 h 931"/>
                  <a:gd name="T32" fmla="*/ 537 w 592"/>
                  <a:gd name="T33" fmla="*/ 0 h 931"/>
                  <a:gd name="T34" fmla="*/ 555 w 592"/>
                  <a:gd name="T35" fmla="*/ 19 h 931"/>
                  <a:gd name="T36" fmla="*/ 555 w 592"/>
                  <a:gd name="T37" fmla="*/ 125 h 931"/>
                  <a:gd name="T38" fmla="*/ 533 w 592"/>
                  <a:gd name="T39" fmla="*/ 146 h 931"/>
                  <a:gd name="T40" fmla="*/ 233 w 592"/>
                  <a:gd name="T41" fmla="*/ 146 h 931"/>
                  <a:gd name="T42" fmla="*/ 205 w 592"/>
                  <a:gd name="T43" fmla="*/ 146 h 931"/>
                  <a:gd name="T44" fmla="*/ 181 w 592"/>
                  <a:gd name="T45" fmla="*/ 348 h 931"/>
                  <a:gd name="T46" fmla="*/ 205 w 592"/>
                  <a:gd name="T47" fmla="*/ 337 h 931"/>
                  <a:gd name="T48" fmla="*/ 509 w 592"/>
                  <a:gd name="T49" fmla="*/ 387 h 931"/>
                  <a:gd name="T50" fmla="*/ 577 w 592"/>
                  <a:gd name="T51" fmla="*/ 522 h 931"/>
                  <a:gd name="T52" fmla="*/ 568 w 592"/>
                  <a:gd name="T53" fmla="*/ 739 h 931"/>
                  <a:gd name="T54" fmla="*/ 342 w 592"/>
                  <a:gd name="T55" fmla="*/ 922 h 931"/>
                  <a:gd name="T56" fmla="*/ 148 w 592"/>
                  <a:gd name="T57" fmla="*/ 899 h 931"/>
                  <a:gd name="T58" fmla="*/ 3 w 592"/>
                  <a:gd name="T59" fmla="*/ 722 h 931"/>
                  <a:gd name="T60" fmla="*/ 0 w 592"/>
                  <a:gd name="T61" fmla="*/ 715 h 931"/>
                  <a:gd name="T62" fmla="*/ 0 w 592"/>
                  <a:gd name="T63" fmla="*/ 667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92" h="931">
                    <a:moveTo>
                      <a:pt x="0" y="667"/>
                    </a:moveTo>
                    <a:cubicBezTo>
                      <a:pt x="7" y="665"/>
                      <a:pt x="15" y="661"/>
                      <a:pt x="22" y="661"/>
                    </a:cubicBezTo>
                    <a:cubicBezTo>
                      <a:pt x="62" y="659"/>
                      <a:pt x="101" y="658"/>
                      <a:pt x="140" y="657"/>
                    </a:cubicBezTo>
                    <a:cubicBezTo>
                      <a:pt x="152" y="656"/>
                      <a:pt x="157" y="659"/>
                      <a:pt x="158" y="672"/>
                    </a:cubicBezTo>
                    <a:cubicBezTo>
                      <a:pt x="160" y="767"/>
                      <a:pt x="244" y="803"/>
                      <a:pt x="320" y="787"/>
                    </a:cubicBezTo>
                    <a:cubicBezTo>
                      <a:pt x="360" y="779"/>
                      <a:pt x="388" y="755"/>
                      <a:pt x="403" y="717"/>
                    </a:cubicBezTo>
                    <a:cubicBezTo>
                      <a:pt x="428" y="655"/>
                      <a:pt x="429" y="591"/>
                      <a:pt x="404" y="528"/>
                    </a:cubicBezTo>
                    <a:cubicBezTo>
                      <a:pt x="385" y="478"/>
                      <a:pt x="347" y="451"/>
                      <a:pt x="292" y="450"/>
                    </a:cubicBezTo>
                    <a:cubicBezTo>
                      <a:pt x="276" y="449"/>
                      <a:pt x="260" y="450"/>
                      <a:pt x="244" y="452"/>
                    </a:cubicBezTo>
                    <a:cubicBezTo>
                      <a:pt x="205" y="457"/>
                      <a:pt x="176" y="476"/>
                      <a:pt x="160" y="513"/>
                    </a:cubicBezTo>
                    <a:cubicBezTo>
                      <a:pt x="157" y="519"/>
                      <a:pt x="147" y="526"/>
                      <a:pt x="141" y="526"/>
                    </a:cubicBezTo>
                    <a:cubicBezTo>
                      <a:pt x="104" y="524"/>
                      <a:pt x="67" y="520"/>
                      <a:pt x="30" y="517"/>
                    </a:cubicBezTo>
                    <a:cubicBezTo>
                      <a:pt x="17" y="516"/>
                      <a:pt x="13" y="511"/>
                      <a:pt x="15" y="498"/>
                    </a:cubicBezTo>
                    <a:cubicBezTo>
                      <a:pt x="30" y="358"/>
                      <a:pt x="44" y="217"/>
                      <a:pt x="58" y="77"/>
                    </a:cubicBezTo>
                    <a:cubicBezTo>
                      <a:pt x="60" y="57"/>
                      <a:pt x="63" y="37"/>
                      <a:pt x="64" y="17"/>
                    </a:cubicBezTo>
                    <a:cubicBezTo>
                      <a:pt x="65" y="4"/>
                      <a:pt x="70" y="0"/>
                      <a:pt x="83" y="0"/>
                    </a:cubicBezTo>
                    <a:cubicBezTo>
                      <a:pt x="234" y="0"/>
                      <a:pt x="385" y="0"/>
                      <a:pt x="537" y="0"/>
                    </a:cubicBezTo>
                    <a:cubicBezTo>
                      <a:pt x="551" y="0"/>
                      <a:pt x="555" y="6"/>
                      <a:pt x="555" y="19"/>
                    </a:cubicBezTo>
                    <a:cubicBezTo>
                      <a:pt x="554" y="54"/>
                      <a:pt x="554" y="89"/>
                      <a:pt x="555" y="125"/>
                    </a:cubicBezTo>
                    <a:cubicBezTo>
                      <a:pt x="555" y="142"/>
                      <a:pt x="548" y="146"/>
                      <a:pt x="533" y="146"/>
                    </a:cubicBezTo>
                    <a:cubicBezTo>
                      <a:pt x="433" y="145"/>
                      <a:pt x="333" y="146"/>
                      <a:pt x="233" y="146"/>
                    </a:cubicBezTo>
                    <a:cubicBezTo>
                      <a:pt x="224" y="146"/>
                      <a:pt x="216" y="146"/>
                      <a:pt x="205" y="146"/>
                    </a:cubicBezTo>
                    <a:cubicBezTo>
                      <a:pt x="197" y="213"/>
                      <a:pt x="189" y="279"/>
                      <a:pt x="181" y="348"/>
                    </a:cubicBezTo>
                    <a:cubicBezTo>
                      <a:pt x="191" y="344"/>
                      <a:pt x="198" y="340"/>
                      <a:pt x="205" y="337"/>
                    </a:cubicBezTo>
                    <a:cubicBezTo>
                      <a:pt x="307" y="290"/>
                      <a:pt x="438" y="311"/>
                      <a:pt x="509" y="387"/>
                    </a:cubicBezTo>
                    <a:cubicBezTo>
                      <a:pt x="545" y="425"/>
                      <a:pt x="567" y="471"/>
                      <a:pt x="577" y="522"/>
                    </a:cubicBezTo>
                    <a:cubicBezTo>
                      <a:pt x="592" y="595"/>
                      <a:pt x="592" y="668"/>
                      <a:pt x="568" y="739"/>
                    </a:cubicBezTo>
                    <a:cubicBezTo>
                      <a:pt x="532" y="848"/>
                      <a:pt x="455" y="909"/>
                      <a:pt x="342" y="922"/>
                    </a:cubicBezTo>
                    <a:cubicBezTo>
                      <a:pt x="275" y="931"/>
                      <a:pt x="210" y="926"/>
                      <a:pt x="148" y="899"/>
                    </a:cubicBezTo>
                    <a:cubicBezTo>
                      <a:pt x="69" y="865"/>
                      <a:pt x="16" y="810"/>
                      <a:pt x="3" y="722"/>
                    </a:cubicBezTo>
                    <a:cubicBezTo>
                      <a:pt x="3" y="720"/>
                      <a:pt x="1" y="717"/>
                      <a:pt x="0" y="715"/>
                    </a:cubicBezTo>
                    <a:cubicBezTo>
                      <a:pt x="0" y="699"/>
                      <a:pt x="0" y="683"/>
                      <a:pt x="0" y="6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09559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17E13F00-26D5-428B-BC14-8B6E6CC48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0888" y="3001963"/>
                <a:ext cx="1646238" cy="2190750"/>
              </a:xfrm>
              <a:custGeom>
                <a:avLst/>
                <a:gdLst>
                  <a:gd name="T0" fmla="*/ 550 w 716"/>
                  <a:gd name="T1" fmla="*/ 580 h 952"/>
                  <a:gd name="T2" fmla="*/ 401 w 716"/>
                  <a:gd name="T3" fmla="*/ 580 h 952"/>
                  <a:gd name="T4" fmla="*/ 378 w 716"/>
                  <a:gd name="T5" fmla="*/ 558 h 952"/>
                  <a:gd name="T6" fmla="*/ 378 w 716"/>
                  <a:gd name="T7" fmla="*/ 472 h 952"/>
                  <a:gd name="T8" fmla="*/ 397 w 716"/>
                  <a:gd name="T9" fmla="*/ 451 h 952"/>
                  <a:gd name="T10" fmla="*/ 697 w 716"/>
                  <a:gd name="T11" fmla="*/ 451 h 952"/>
                  <a:gd name="T12" fmla="*/ 716 w 716"/>
                  <a:gd name="T13" fmla="*/ 471 h 952"/>
                  <a:gd name="T14" fmla="*/ 716 w 716"/>
                  <a:gd name="T15" fmla="*/ 787 h 952"/>
                  <a:gd name="T16" fmla="*/ 706 w 716"/>
                  <a:gd name="T17" fmla="*/ 814 h 952"/>
                  <a:gd name="T18" fmla="*/ 562 w 716"/>
                  <a:gd name="T19" fmla="*/ 912 h 952"/>
                  <a:gd name="T20" fmla="*/ 277 w 716"/>
                  <a:gd name="T21" fmla="*/ 928 h 952"/>
                  <a:gd name="T22" fmla="*/ 14 w 716"/>
                  <a:gd name="T23" fmla="*/ 628 h 952"/>
                  <a:gd name="T24" fmla="*/ 16 w 716"/>
                  <a:gd name="T25" fmla="*/ 301 h 952"/>
                  <a:gd name="T26" fmla="*/ 355 w 716"/>
                  <a:gd name="T27" fmla="*/ 2 h 952"/>
                  <a:gd name="T28" fmla="*/ 551 w 716"/>
                  <a:gd name="T29" fmla="*/ 38 h 952"/>
                  <a:gd name="T30" fmla="*/ 708 w 716"/>
                  <a:gd name="T31" fmla="*/ 283 h 952"/>
                  <a:gd name="T32" fmla="*/ 685 w 716"/>
                  <a:gd name="T33" fmla="*/ 307 h 952"/>
                  <a:gd name="T34" fmla="*/ 565 w 716"/>
                  <a:gd name="T35" fmla="*/ 306 h 952"/>
                  <a:gd name="T36" fmla="*/ 548 w 716"/>
                  <a:gd name="T37" fmla="*/ 292 h 952"/>
                  <a:gd name="T38" fmla="*/ 349 w 716"/>
                  <a:gd name="T39" fmla="*/ 140 h 952"/>
                  <a:gd name="T40" fmla="*/ 180 w 716"/>
                  <a:gd name="T41" fmla="*/ 315 h 952"/>
                  <a:gd name="T42" fmla="*/ 175 w 716"/>
                  <a:gd name="T43" fmla="*/ 360 h 952"/>
                  <a:gd name="T44" fmla="*/ 176 w 716"/>
                  <a:gd name="T45" fmla="*/ 592 h 952"/>
                  <a:gd name="T46" fmla="*/ 214 w 716"/>
                  <a:gd name="T47" fmla="*/ 715 h 952"/>
                  <a:gd name="T48" fmla="*/ 378 w 716"/>
                  <a:gd name="T49" fmla="*/ 805 h 952"/>
                  <a:gd name="T50" fmla="*/ 526 w 716"/>
                  <a:gd name="T51" fmla="*/ 773 h 952"/>
                  <a:gd name="T52" fmla="*/ 551 w 716"/>
                  <a:gd name="T53" fmla="*/ 730 h 952"/>
                  <a:gd name="T54" fmla="*/ 550 w 716"/>
                  <a:gd name="T55" fmla="*/ 58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6" h="952">
                    <a:moveTo>
                      <a:pt x="550" y="580"/>
                    </a:moveTo>
                    <a:cubicBezTo>
                      <a:pt x="498" y="580"/>
                      <a:pt x="450" y="579"/>
                      <a:pt x="401" y="580"/>
                    </a:cubicBezTo>
                    <a:cubicBezTo>
                      <a:pt x="384" y="580"/>
                      <a:pt x="377" y="576"/>
                      <a:pt x="378" y="558"/>
                    </a:cubicBezTo>
                    <a:cubicBezTo>
                      <a:pt x="379" y="529"/>
                      <a:pt x="379" y="500"/>
                      <a:pt x="378" y="472"/>
                    </a:cubicBezTo>
                    <a:cubicBezTo>
                      <a:pt x="378" y="457"/>
                      <a:pt x="382" y="451"/>
                      <a:pt x="397" y="451"/>
                    </a:cubicBezTo>
                    <a:cubicBezTo>
                      <a:pt x="497" y="452"/>
                      <a:pt x="597" y="452"/>
                      <a:pt x="697" y="451"/>
                    </a:cubicBezTo>
                    <a:cubicBezTo>
                      <a:pt x="712" y="451"/>
                      <a:pt x="716" y="457"/>
                      <a:pt x="716" y="471"/>
                    </a:cubicBezTo>
                    <a:cubicBezTo>
                      <a:pt x="716" y="577"/>
                      <a:pt x="716" y="682"/>
                      <a:pt x="716" y="787"/>
                    </a:cubicBezTo>
                    <a:cubicBezTo>
                      <a:pt x="716" y="796"/>
                      <a:pt x="711" y="807"/>
                      <a:pt x="706" y="814"/>
                    </a:cubicBezTo>
                    <a:cubicBezTo>
                      <a:pt x="668" y="861"/>
                      <a:pt x="618" y="892"/>
                      <a:pt x="562" y="912"/>
                    </a:cubicBezTo>
                    <a:cubicBezTo>
                      <a:pt x="469" y="945"/>
                      <a:pt x="373" y="952"/>
                      <a:pt x="277" y="928"/>
                    </a:cubicBezTo>
                    <a:cubicBezTo>
                      <a:pt x="134" y="894"/>
                      <a:pt x="30" y="777"/>
                      <a:pt x="14" y="628"/>
                    </a:cubicBezTo>
                    <a:cubicBezTo>
                      <a:pt x="2" y="519"/>
                      <a:pt x="0" y="409"/>
                      <a:pt x="16" y="301"/>
                    </a:cubicBezTo>
                    <a:cubicBezTo>
                      <a:pt x="41" y="127"/>
                      <a:pt x="179" y="8"/>
                      <a:pt x="355" y="2"/>
                    </a:cubicBezTo>
                    <a:cubicBezTo>
                      <a:pt x="423" y="0"/>
                      <a:pt x="489" y="8"/>
                      <a:pt x="551" y="38"/>
                    </a:cubicBezTo>
                    <a:cubicBezTo>
                      <a:pt x="653" y="88"/>
                      <a:pt x="705" y="170"/>
                      <a:pt x="708" y="283"/>
                    </a:cubicBezTo>
                    <a:cubicBezTo>
                      <a:pt x="709" y="300"/>
                      <a:pt x="703" y="307"/>
                      <a:pt x="685" y="307"/>
                    </a:cubicBezTo>
                    <a:cubicBezTo>
                      <a:pt x="645" y="306"/>
                      <a:pt x="605" y="306"/>
                      <a:pt x="565" y="306"/>
                    </a:cubicBezTo>
                    <a:cubicBezTo>
                      <a:pt x="555" y="306"/>
                      <a:pt x="548" y="305"/>
                      <a:pt x="548" y="292"/>
                    </a:cubicBezTo>
                    <a:cubicBezTo>
                      <a:pt x="544" y="182"/>
                      <a:pt x="461" y="128"/>
                      <a:pt x="349" y="140"/>
                    </a:cubicBezTo>
                    <a:cubicBezTo>
                      <a:pt x="261" y="150"/>
                      <a:pt x="196" y="219"/>
                      <a:pt x="180" y="315"/>
                    </a:cubicBezTo>
                    <a:cubicBezTo>
                      <a:pt x="178" y="330"/>
                      <a:pt x="175" y="345"/>
                      <a:pt x="175" y="360"/>
                    </a:cubicBezTo>
                    <a:cubicBezTo>
                      <a:pt x="175" y="438"/>
                      <a:pt x="175" y="515"/>
                      <a:pt x="176" y="592"/>
                    </a:cubicBezTo>
                    <a:cubicBezTo>
                      <a:pt x="177" y="636"/>
                      <a:pt x="190" y="677"/>
                      <a:pt x="214" y="715"/>
                    </a:cubicBezTo>
                    <a:cubicBezTo>
                      <a:pt x="253" y="774"/>
                      <a:pt x="307" y="805"/>
                      <a:pt x="378" y="805"/>
                    </a:cubicBezTo>
                    <a:cubicBezTo>
                      <a:pt x="430" y="806"/>
                      <a:pt x="481" y="801"/>
                      <a:pt x="526" y="773"/>
                    </a:cubicBezTo>
                    <a:cubicBezTo>
                      <a:pt x="543" y="763"/>
                      <a:pt x="552" y="751"/>
                      <a:pt x="551" y="730"/>
                    </a:cubicBezTo>
                    <a:cubicBezTo>
                      <a:pt x="549" y="681"/>
                      <a:pt x="550" y="632"/>
                      <a:pt x="550" y="5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09559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4773AFB1-8007-4D2B-B253-74AAC03A8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08000" y="1544638"/>
                <a:ext cx="2089150" cy="2085975"/>
              </a:xfrm>
              <a:custGeom>
                <a:avLst/>
                <a:gdLst>
                  <a:gd name="T0" fmla="*/ 114 w 909"/>
                  <a:gd name="T1" fmla="*/ 1 h 907"/>
                  <a:gd name="T2" fmla="*/ 839 w 909"/>
                  <a:gd name="T3" fmla="*/ 501 h 907"/>
                  <a:gd name="T4" fmla="*/ 909 w 909"/>
                  <a:gd name="T5" fmla="*/ 830 h 907"/>
                  <a:gd name="T6" fmla="*/ 838 w 909"/>
                  <a:gd name="T7" fmla="*/ 906 h 907"/>
                  <a:gd name="T8" fmla="*/ 765 w 909"/>
                  <a:gd name="T9" fmla="*/ 832 h 907"/>
                  <a:gd name="T10" fmla="*/ 598 w 909"/>
                  <a:gd name="T11" fmla="*/ 385 h 907"/>
                  <a:gd name="T12" fmla="*/ 89 w 909"/>
                  <a:gd name="T13" fmla="*/ 145 h 907"/>
                  <a:gd name="T14" fmla="*/ 56 w 909"/>
                  <a:gd name="T15" fmla="*/ 142 h 907"/>
                  <a:gd name="T16" fmla="*/ 5 w 909"/>
                  <a:gd name="T17" fmla="*/ 62 h 907"/>
                  <a:gd name="T18" fmla="*/ 74 w 909"/>
                  <a:gd name="T19" fmla="*/ 1 h 907"/>
                  <a:gd name="T20" fmla="*/ 114 w 909"/>
                  <a:gd name="T21" fmla="*/ 1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9" h="907">
                    <a:moveTo>
                      <a:pt x="114" y="1"/>
                    </a:moveTo>
                    <a:cubicBezTo>
                      <a:pt x="450" y="32"/>
                      <a:pt x="695" y="194"/>
                      <a:pt x="839" y="501"/>
                    </a:cubicBezTo>
                    <a:cubicBezTo>
                      <a:pt x="887" y="605"/>
                      <a:pt x="908" y="716"/>
                      <a:pt x="909" y="830"/>
                    </a:cubicBezTo>
                    <a:cubicBezTo>
                      <a:pt x="909" y="873"/>
                      <a:pt x="878" y="906"/>
                      <a:pt x="838" y="906"/>
                    </a:cubicBezTo>
                    <a:cubicBezTo>
                      <a:pt x="797" y="907"/>
                      <a:pt x="766" y="875"/>
                      <a:pt x="765" y="832"/>
                    </a:cubicBezTo>
                    <a:cubicBezTo>
                      <a:pt x="763" y="663"/>
                      <a:pt x="708" y="513"/>
                      <a:pt x="598" y="385"/>
                    </a:cubicBezTo>
                    <a:cubicBezTo>
                      <a:pt x="464" y="231"/>
                      <a:pt x="293" y="152"/>
                      <a:pt x="89" y="145"/>
                    </a:cubicBezTo>
                    <a:cubicBezTo>
                      <a:pt x="78" y="145"/>
                      <a:pt x="66" y="145"/>
                      <a:pt x="56" y="142"/>
                    </a:cubicBezTo>
                    <a:cubicBezTo>
                      <a:pt x="21" y="132"/>
                      <a:pt x="0" y="98"/>
                      <a:pt x="5" y="62"/>
                    </a:cubicBezTo>
                    <a:cubicBezTo>
                      <a:pt x="9" y="28"/>
                      <a:pt x="39" y="2"/>
                      <a:pt x="74" y="1"/>
                    </a:cubicBezTo>
                    <a:cubicBezTo>
                      <a:pt x="88" y="0"/>
                      <a:pt x="101" y="1"/>
                      <a:pt x="1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09559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DD6F315-074B-408D-B265-74467626A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2600" y="2232025"/>
                <a:ext cx="1439863" cy="1460500"/>
              </a:xfrm>
              <a:custGeom>
                <a:avLst/>
                <a:gdLst>
                  <a:gd name="T0" fmla="*/ 81 w 626"/>
                  <a:gd name="T1" fmla="*/ 1 h 635"/>
                  <a:gd name="T2" fmla="*/ 336 w 626"/>
                  <a:gd name="T3" fmla="*/ 90 h 635"/>
                  <a:gd name="T4" fmla="*/ 622 w 626"/>
                  <a:gd name="T5" fmla="*/ 550 h 635"/>
                  <a:gd name="T6" fmla="*/ 559 w 626"/>
                  <a:gd name="T7" fmla="*/ 630 h 635"/>
                  <a:gd name="T8" fmla="*/ 480 w 626"/>
                  <a:gd name="T9" fmla="*/ 568 h 635"/>
                  <a:gd name="T10" fmla="*/ 308 w 626"/>
                  <a:gd name="T11" fmla="*/ 246 h 635"/>
                  <a:gd name="T12" fmla="*/ 70 w 626"/>
                  <a:gd name="T13" fmla="*/ 145 h 635"/>
                  <a:gd name="T14" fmla="*/ 4 w 626"/>
                  <a:gd name="T15" fmla="*/ 65 h 635"/>
                  <a:gd name="T16" fmla="*/ 81 w 626"/>
                  <a:gd name="T17" fmla="*/ 1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26" h="635">
                    <a:moveTo>
                      <a:pt x="81" y="1"/>
                    </a:moveTo>
                    <a:cubicBezTo>
                      <a:pt x="171" y="11"/>
                      <a:pt x="258" y="39"/>
                      <a:pt x="336" y="90"/>
                    </a:cubicBezTo>
                    <a:cubicBezTo>
                      <a:pt x="504" y="198"/>
                      <a:pt x="600" y="351"/>
                      <a:pt x="622" y="550"/>
                    </a:cubicBezTo>
                    <a:cubicBezTo>
                      <a:pt x="626" y="591"/>
                      <a:pt x="599" y="625"/>
                      <a:pt x="559" y="630"/>
                    </a:cubicBezTo>
                    <a:cubicBezTo>
                      <a:pt x="519" y="635"/>
                      <a:pt x="484" y="609"/>
                      <a:pt x="480" y="568"/>
                    </a:cubicBezTo>
                    <a:cubicBezTo>
                      <a:pt x="465" y="438"/>
                      <a:pt x="409" y="329"/>
                      <a:pt x="308" y="246"/>
                    </a:cubicBezTo>
                    <a:cubicBezTo>
                      <a:pt x="238" y="189"/>
                      <a:pt x="159" y="156"/>
                      <a:pt x="70" y="145"/>
                    </a:cubicBezTo>
                    <a:cubicBezTo>
                      <a:pt x="27" y="140"/>
                      <a:pt x="0" y="107"/>
                      <a:pt x="4" y="65"/>
                    </a:cubicBezTo>
                    <a:cubicBezTo>
                      <a:pt x="7" y="28"/>
                      <a:pt x="39" y="0"/>
                      <a:pt x="8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09559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2C00A2-FE2D-4CA3-94B6-096F8D560A82}"/>
                </a:ext>
              </a:extLst>
            </p:cNvPr>
            <p:cNvSpPr/>
            <p:nvPr/>
          </p:nvSpPr>
          <p:spPr>
            <a:xfrm>
              <a:off x="9525502" y="2241470"/>
              <a:ext cx="21882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0957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Enabling Advanced Technology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B5705FD-6731-403D-AD1D-5AF6E13A62B2}"/>
              </a:ext>
            </a:extLst>
          </p:cNvPr>
          <p:cNvSpPr/>
          <p:nvPr/>
        </p:nvSpPr>
        <p:spPr>
          <a:xfrm>
            <a:off x="297583" y="3019999"/>
            <a:ext cx="2260072" cy="330957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create the transactional and multidimensional databases.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91D1BFE-3A06-4F5B-905D-73946DDC511D}"/>
              </a:ext>
            </a:extLst>
          </p:cNvPr>
          <p:cNvSpPr/>
          <p:nvPr/>
        </p:nvSpPr>
        <p:spPr>
          <a:xfrm>
            <a:off x="263496" y="2332431"/>
            <a:ext cx="2188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09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</a:rPr>
              <a:t>SQL Power Architect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12105D-DF02-66E0-CA3D-B22EAC8F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70" y="1498637"/>
            <a:ext cx="818041" cy="818041"/>
          </a:xfrm>
          <a:prstGeom prst="rect">
            <a:avLst/>
          </a:prstGeom>
        </p:spPr>
      </p:pic>
      <p:pic>
        <p:nvPicPr>
          <p:cNvPr id="1028" name="Picture 4" descr="postgres - Official Image | Docker Hub">
            <a:extLst>
              <a:ext uri="{FF2B5EF4-FFF2-40B4-BE49-F238E27FC236}">
                <a16:creationId xmlns:a16="http://schemas.microsoft.com/office/drawing/2014/main" id="{37533FFD-0FC8-02AC-88BD-4E304544F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6" y="1539084"/>
            <a:ext cx="1250198" cy="109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taho: Como instalar e configurar no Windows | Site Dataside 2023">
            <a:extLst>
              <a:ext uri="{FF2B5EF4-FFF2-40B4-BE49-F238E27FC236}">
                <a16:creationId xmlns:a16="http://schemas.microsoft.com/office/drawing/2014/main" id="{37A5305C-44AC-2B2E-A56E-F28A7984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813" y="1630517"/>
            <a:ext cx="2072204" cy="9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ckaroo | Logopedia | Fandom">
            <a:extLst>
              <a:ext uri="{FF2B5EF4-FFF2-40B4-BE49-F238E27FC236}">
                <a16:creationId xmlns:a16="http://schemas.microsoft.com/office/drawing/2014/main" id="{4336E33A-31FF-1B1F-6DE7-14A671020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474" y="1678197"/>
            <a:ext cx="2188222" cy="7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powerbi logo - Ícones Social media e Logos">
            <a:extLst>
              <a:ext uri="{FF2B5EF4-FFF2-40B4-BE49-F238E27FC236}">
                <a16:creationId xmlns:a16="http://schemas.microsoft.com/office/drawing/2014/main" id="{3A12E526-C025-BD12-8B46-970B1403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2" y="1624355"/>
            <a:ext cx="2178224" cy="98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6E64AA3D-5CF6-286F-0610-896C3E078419}"/>
              </a:ext>
            </a:extLst>
          </p:cNvPr>
          <p:cNvSpPr/>
          <p:nvPr/>
        </p:nvSpPr>
        <p:spPr>
          <a:xfrm>
            <a:off x="9683751" y="3072550"/>
            <a:ext cx="2188223" cy="32570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generate business intelligence reports.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05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calizar o modelo do Power BI for Project para Web - Suporte da Microsoft">
            <a:extLst>
              <a:ext uri="{FF2B5EF4-FFF2-40B4-BE49-F238E27FC236}">
                <a16:creationId xmlns:a16="http://schemas.microsoft.com/office/drawing/2014/main" id="{224D82E2-B773-5139-44D4-A0BA7168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761" y="5238005"/>
            <a:ext cx="2073955" cy="9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2F9D7-F05A-4A33-AF51-CBC4B304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toward our E-commerce business intelligence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3D5462-75BD-4A6C-9A0D-627735C71A45}"/>
              </a:ext>
            </a:extLst>
          </p:cNvPr>
          <p:cNvSpPr/>
          <p:nvPr/>
        </p:nvSpPr>
        <p:spPr>
          <a:xfrm>
            <a:off x="3886586" y="4065846"/>
            <a:ext cx="5219393" cy="64328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Multidimensional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dw_ecommerce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85D576-246E-49D2-8058-FDBFE67E8BA7}"/>
              </a:ext>
            </a:extLst>
          </p:cNvPr>
          <p:cNvSpPr/>
          <p:nvPr/>
        </p:nvSpPr>
        <p:spPr>
          <a:xfrm>
            <a:off x="209735" y="4065846"/>
            <a:ext cx="2759061" cy="64328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requirements analysis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45300E-6C30-4D2D-A5C7-D4811C033EA6}"/>
              </a:ext>
            </a:extLst>
          </p:cNvPr>
          <p:cNvSpPr/>
          <p:nvPr/>
        </p:nvSpPr>
        <p:spPr>
          <a:xfrm>
            <a:off x="206292" y="1987353"/>
            <a:ext cx="2647652" cy="64328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Transactional database model</a:t>
            </a:r>
          </a:p>
        </p:txBody>
      </p:sp>
      <p:sp>
        <p:nvSpPr>
          <p:cNvPr id="20" name="Rounded Rectangle 193">
            <a:extLst>
              <a:ext uri="{FF2B5EF4-FFF2-40B4-BE49-F238E27FC236}">
                <a16:creationId xmlns:a16="http://schemas.microsoft.com/office/drawing/2014/main" id="{97FA8FDE-D607-4F12-BF51-D8C6898B19BE}"/>
              </a:ext>
            </a:extLst>
          </p:cNvPr>
          <p:cNvSpPr/>
          <p:nvPr/>
        </p:nvSpPr>
        <p:spPr>
          <a:xfrm>
            <a:off x="6796731" y="3110344"/>
            <a:ext cx="1487747" cy="658433"/>
          </a:xfrm>
          <a:prstGeom prst="roundRect">
            <a:avLst>
              <a:gd name="adj" fmla="val 26934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6" descr="Pentaho: Como instalar e configurar no Windows | Site Dataside 2023">
            <a:extLst>
              <a:ext uri="{FF2B5EF4-FFF2-40B4-BE49-F238E27FC236}">
                <a16:creationId xmlns:a16="http://schemas.microsoft.com/office/drawing/2014/main" id="{E67385E5-465A-7A1A-676F-8ABF287E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370" y="3326067"/>
            <a:ext cx="600590" cy="2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ostgres - Official Image | Docker Hub">
            <a:extLst>
              <a:ext uri="{FF2B5EF4-FFF2-40B4-BE49-F238E27FC236}">
                <a16:creationId xmlns:a16="http://schemas.microsoft.com/office/drawing/2014/main" id="{2D9A9772-7C5B-0651-8C76-0A1B7F28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079" y="3341227"/>
            <a:ext cx="530947" cy="32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ounded Rectangle 193">
            <a:extLst>
              <a:ext uri="{FF2B5EF4-FFF2-40B4-BE49-F238E27FC236}">
                <a16:creationId xmlns:a16="http://schemas.microsoft.com/office/drawing/2014/main" id="{F670D253-51A9-E55D-FAC2-27BCDDED6EC2}"/>
              </a:ext>
            </a:extLst>
          </p:cNvPr>
          <p:cNvSpPr/>
          <p:nvPr/>
        </p:nvSpPr>
        <p:spPr>
          <a:xfrm>
            <a:off x="3335440" y="2004265"/>
            <a:ext cx="2204278" cy="643284"/>
          </a:xfrm>
          <a:prstGeom prst="roundRect">
            <a:avLst>
              <a:gd name="adj" fmla="val 26934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" name="Picture 6" descr="Pentaho: Como instalar e configurar no Windows | Site Dataside 2023">
            <a:extLst>
              <a:ext uri="{FF2B5EF4-FFF2-40B4-BE49-F238E27FC236}">
                <a16:creationId xmlns:a16="http://schemas.microsoft.com/office/drawing/2014/main" id="{5594624E-59B1-AA8C-05DC-599291043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79" y="2204838"/>
            <a:ext cx="600590" cy="27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ostgres - Official Image | Docker Hub">
            <a:extLst>
              <a:ext uri="{FF2B5EF4-FFF2-40B4-BE49-F238E27FC236}">
                <a16:creationId xmlns:a16="http://schemas.microsoft.com/office/drawing/2014/main" id="{10416B3B-E2B2-AA14-5403-D4FFB762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788" y="2219998"/>
            <a:ext cx="530947" cy="32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Mockaroo | Logopedia | Fandom">
            <a:extLst>
              <a:ext uri="{FF2B5EF4-FFF2-40B4-BE49-F238E27FC236}">
                <a16:creationId xmlns:a16="http://schemas.microsoft.com/office/drawing/2014/main" id="{86AA7466-0E23-99F6-9F78-09CE5ECC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46" y="2221881"/>
            <a:ext cx="735903" cy="25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16">
            <a:extLst>
              <a:ext uri="{FF2B5EF4-FFF2-40B4-BE49-F238E27FC236}">
                <a16:creationId xmlns:a16="http://schemas.microsoft.com/office/drawing/2014/main" id="{A3937BAE-D479-B17A-C115-0C1D86685FE6}"/>
              </a:ext>
            </a:extLst>
          </p:cNvPr>
          <p:cNvSpPr/>
          <p:nvPr/>
        </p:nvSpPr>
        <p:spPr>
          <a:xfrm>
            <a:off x="6096664" y="2031864"/>
            <a:ext cx="2930352" cy="64328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Populated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st_ecommerce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stage database</a:t>
            </a:r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BDB991D4-2035-210E-05C4-68729524E8E9}"/>
              </a:ext>
            </a:extLst>
          </p:cNvPr>
          <p:cNvSpPr/>
          <p:nvPr/>
        </p:nvSpPr>
        <p:spPr>
          <a:xfrm>
            <a:off x="2968796" y="2204838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Seta: para a Direita 39">
            <a:extLst>
              <a:ext uri="{FF2B5EF4-FFF2-40B4-BE49-F238E27FC236}">
                <a16:creationId xmlns:a16="http://schemas.microsoft.com/office/drawing/2014/main" id="{A23BBE4A-8316-F716-0E33-067643EA40C9}"/>
              </a:ext>
            </a:extLst>
          </p:cNvPr>
          <p:cNvSpPr/>
          <p:nvPr/>
        </p:nvSpPr>
        <p:spPr>
          <a:xfrm>
            <a:off x="5636023" y="2204708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2797E8CF-FFD2-5E77-D9A4-7FDB4F95D817}"/>
              </a:ext>
            </a:extLst>
          </p:cNvPr>
          <p:cNvSpPr/>
          <p:nvPr/>
        </p:nvSpPr>
        <p:spPr>
          <a:xfrm rot="5400000">
            <a:off x="7419106" y="2755278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Seta: para a Direita 41">
            <a:extLst>
              <a:ext uri="{FF2B5EF4-FFF2-40B4-BE49-F238E27FC236}">
                <a16:creationId xmlns:a16="http://schemas.microsoft.com/office/drawing/2014/main" id="{F82A7918-2A9D-4C6B-6FDA-2603117D5873}"/>
              </a:ext>
            </a:extLst>
          </p:cNvPr>
          <p:cNvSpPr/>
          <p:nvPr/>
        </p:nvSpPr>
        <p:spPr>
          <a:xfrm>
            <a:off x="3257171" y="4266288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6" name="Rounded Rectangle 193">
            <a:extLst>
              <a:ext uri="{FF2B5EF4-FFF2-40B4-BE49-F238E27FC236}">
                <a16:creationId xmlns:a16="http://schemas.microsoft.com/office/drawing/2014/main" id="{84D4C528-F13E-C570-6901-2ECC07F17FD9}"/>
              </a:ext>
            </a:extLst>
          </p:cNvPr>
          <p:cNvSpPr/>
          <p:nvPr/>
        </p:nvSpPr>
        <p:spPr>
          <a:xfrm>
            <a:off x="3769628" y="5388768"/>
            <a:ext cx="1487747" cy="658433"/>
          </a:xfrm>
          <a:prstGeom prst="roundRect">
            <a:avLst>
              <a:gd name="adj" fmla="val 26934"/>
            </a:avLst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" name="Picture 10" descr="Microsoft powerbi logo - Ícones Social media e Logos">
            <a:extLst>
              <a:ext uri="{FF2B5EF4-FFF2-40B4-BE49-F238E27FC236}">
                <a16:creationId xmlns:a16="http://schemas.microsoft.com/office/drawing/2014/main" id="{E51AE6C3-85D0-8F9A-BB23-A05C1311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816" y="5410767"/>
            <a:ext cx="1235369" cy="55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eta: para a Direita 47">
            <a:extLst>
              <a:ext uri="{FF2B5EF4-FFF2-40B4-BE49-F238E27FC236}">
                <a16:creationId xmlns:a16="http://schemas.microsoft.com/office/drawing/2014/main" id="{DF61954C-A7DC-300B-EDD2-2B7CAC0D292A}"/>
              </a:ext>
            </a:extLst>
          </p:cNvPr>
          <p:cNvSpPr/>
          <p:nvPr/>
        </p:nvSpPr>
        <p:spPr>
          <a:xfrm rot="5400000">
            <a:off x="4365072" y="4972619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Seta: para a Direita 48">
            <a:extLst>
              <a:ext uri="{FF2B5EF4-FFF2-40B4-BE49-F238E27FC236}">
                <a16:creationId xmlns:a16="http://schemas.microsoft.com/office/drawing/2014/main" id="{71273A29-AB1F-D83C-5655-C8D8C76C84A4}"/>
              </a:ext>
            </a:extLst>
          </p:cNvPr>
          <p:cNvSpPr/>
          <p:nvPr/>
        </p:nvSpPr>
        <p:spPr>
          <a:xfrm>
            <a:off x="5452485" y="5567836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Rectangle: Rounded Corners 8">
            <a:extLst>
              <a:ext uri="{FF2B5EF4-FFF2-40B4-BE49-F238E27FC236}">
                <a16:creationId xmlns:a16="http://schemas.microsoft.com/office/drawing/2014/main" id="{1D120FA2-0EE4-2823-0990-F82FAABC005E}"/>
              </a:ext>
            </a:extLst>
          </p:cNvPr>
          <p:cNvSpPr/>
          <p:nvPr/>
        </p:nvSpPr>
        <p:spPr>
          <a:xfrm>
            <a:off x="6050498" y="5410767"/>
            <a:ext cx="3545388" cy="64328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Intelligence Reports</a:t>
            </a:r>
          </a:p>
        </p:txBody>
      </p:sp>
      <p:sp>
        <p:nvSpPr>
          <p:cNvPr id="52" name="Seta: para a Direita 51">
            <a:extLst>
              <a:ext uri="{FF2B5EF4-FFF2-40B4-BE49-F238E27FC236}">
                <a16:creationId xmlns:a16="http://schemas.microsoft.com/office/drawing/2014/main" id="{A4F12783-2E92-27A4-A7E0-2E456EA6E830}"/>
              </a:ext>
            </a:extLst>
          </p:cNvPr>
          <p:cNvSpPr/>
          <p:nvPr/>
        </p:nvSpPr>
        <p:spPr>
          <a:xfrm rot="16200000">
            <a:off x="1444662" y="3307801"/>
            <a:ext cx="288375" cy="2423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2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F9D7-F05A-4A33-AF51-CBC4B304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Transactional (and stage) database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A380D-9EAB-A5D7-963C-9666FF58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82" y="1023478"/>
            <a:ext cx="9096107" cy="57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6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7D2505-6F7B-6CF1-0548-EF27B6F27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701" y="1375576"/>
            <a:ext cx="7199760" cy="5280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2F9D7-F05A-4A33-AF51-CBC4B304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multidimensional database model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36BB5CA-C2BB-3443-952A-369F95237007}"/>
              </a:ext>
            </a:extLst>
          </p:cNvPr>
          <p:cNvSpPr/>
          <p:nvPr/>
        </p:nvSpPr>
        <p:spPr>
          <a:xfrm>
            <a:off x="6489457" y="1375576"/>
            <a:ext cx="1191503" cy="453224"/>
          </a:xfrm>
          <a:prstGeom prst="wedgeEllipseCallout">
            <a:avLst>
              <a:gd name="adj1" fmla="val -90573"/>
              <a:gd name="adj2" fmla="val 4495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Customer dimension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1352049-E5CA-DF4B-04D9-4BCC57C8C6D8}"/>
              </a:ext>
            </a:extLst>
          </p:cNvPr>
          <p:cNvSpPr/>
          <p:nvPr/>
        </p:nvSpPr>
        <p:spPr>
          <a:xfrm>
            <a:off x="694282" y="1602188"/>
            <a:ext cx="1191503" cy="453224"/>
          </a:xfrm>
          <a:prstGeom prst="wedgeEllipseCallout">
            <a:avLst>
              <a:gd name="adj1" fmla="val 69587"/>
              <a:gd name="adj2" fmla="val 2916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Supplier dimension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3154C41-3499-64A0-2A0D-25A3DAF809B2}"/>
              </a:ext>
            </a:extLst>
          </p:cNvPr>
          <p:cNvSpPr/>
          <p:nvPr/>
        </p:nvSpPr>
        <p:spPr>
          <a:xfrm>
            <a:off x="9521547" y="2292627"/>
            <a:ext cx="1191503" cy="602973"/>
          </a:xfrm>
          <a:prstGeom prst="wedgeEllipseCallout">
            <a:avLst>
              <a:gd name="adj1" fmla="val -75892"/>
              <a:gd name="adj2" fmla="val 3618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Date dimension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F42C6CBB-014F-35D0-6D57-479B7E77795D}"/>
              </a:ext>
            </a:extLst>
          </p:cNvPr>
          <p:cNvSpPr/>
          <p:nvPr/>
        </p:nvSpPr>
        <p:spPr>
          <a:xfrm>
            <a:off x="494542" y="3429000"/>
            <a:ext cx="1191503" cy="453224"/>
          </a:xfrm>
          <a:prstGeom prst="wedgeEllipseCallout">
            <a:avLst>
              <a:gd name="adj1" fmla="val 99617"/>
              <a:gd name="adj2" fmla="val 115131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Product dimension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DB8F715C-C159-9677-E64B-C312EA12EEDA}"/>
              </a:ext>
            </a:extLst>
          </p:cNvPr>
          <p:cNvSpPr/>
          <p:nvPr/>
        </p:nvSpPr>
        <p:spPr>
          <a:xfrm>
            <a:off x="400084" y="5263763"/>
            <a:ext cx="1285961" cy="602973"/>
          </a:xfrm>
          <a:prstGeom prst="wedgeEllipseCallout">
            <a:avLst>
              <a:gd name="adj1" fmla="val 95899"/>
              <a:gd name="adj2" fmla="val -21094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Distribution channel dimension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3B4DF32-876B-21F7-3B11-09B2F0150A2D}"/>
              </a:ext>
            </a:extLst>
          </p:cNvPr>
          <p:cNvSpPr/>
          <p:nvPr/>
        </p:nvSpPr>
        <p:spPr>
          <a:xfrm>
            <a:off x="6363562" y="5948901"/>
            <a:ext cx="1317398" cy="453224"/>
          </a:xfrm>
          <a:prstGeom prst="wedgeEllipseCallout">
            <a:avLst>
              <a:gd name="adj1" fmla="val -90573"/>
              <a:gd name="adj2" fmla="val 44956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Put channel dimension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DE9E8E01-018B-D47F-C50A-D65359F6DE6D}"/>
              </a:ext>
            </a:extLst>
          </p:cNvPr>
          <p:cNvSpPr/>
          <p:nvPr/>
        </p:nvSpPr>
        <p:spPr>
          <a:xfrm>
            <a:off x="9719012" y="3849756"/>
            <a:ext cx="1253788" cy="658634"/>
          </a:xfrm>
          <a:prstGeom prst="wedgeEllipseCallout">
            <a:avLst>
              <a:gd name="adj1" fmla="val -86768"/>
              <a:gd name="adj2" fmla="val 407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Payment details dimension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6385E5EF-B943-4E40-AECF-D97675D7AF05}"/>
              </a:ext>
            </a:extLst>
          </p:cNvPr>
          <p:cNvSpPr/>
          <p:nvPr/>
        </p:nvSpPr>
        <p:spPr>
          <a:xfrm>
            <a:off x="9529497" y="5345928"/>
            <a:ext cx="1451253" cy="602973"/>
          </a:xfrm>
          <a:prstGeom prst="wedgeEllipseCallout">
            <a:avLst>
              <a:gd name="adj1" fmla="val -83450"/>
              <a:gd name="adj2" fmla="val -4998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Order Items dimension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AFA1A1C-B539-241B-82EB-9816A37C33DB}"/>
              </a:ext>
            </a:extLst>
          </p:cNvPr>
          <p:cNvSpPr/>
          <p:nvPr/>
        </p:nvSpPr>
        <p:spPr>
          <a:xfrm>
            <a:off x="6223395" y="4406347"/>
            <a:ext cx="1317398" cy="515509"/>
          </a:xfrm>
          <a:prstGeom prst="wedgeEllipseCallout">
            <a:avLst>
              <a:gd name="adj1" fmla="val -94577"/>
              <a:gd name="adj2" fmla="val -20943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+mj-lt"/>
              </a:rPr>
              <a:t>Customer Order Fact</a:t>
            </a:r>
          </a:p>
        </p:txBody>
      </p:sp>
    </p:spTree>
    <p:extLst>
      <p:ext uri="{BB962C8B-B14F-4D97-AF65-F5344CB8AC3E}">
        <p14:creationId xmlns:p14="http://schemas.microsoft.com/office/powerpoint/2010/main" val="66837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Installation and Preparation Steps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3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E857A-96AF-45D3-99CA-5707C4D3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Franklin Gothic Book" panose="020B0503020102020204" pitchFamily="34" charset="0"/>
              </a:rPr>
              <a:t>Steps to Create ST and DW Databases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EE432E-1F7D-CCAC-C5BD-7D816FC955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Please firstly unzip the file trabalho-final-bi.zip to a folder on your computer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CC7A8E-E01C-4FD5-AFF2-FB6ED98DE3EA}"/>
              </a:ext>
            </a:extLst>
          </p:cNvPr>
          <p:cNvSpPr/>
          <p:nvPr/>
        </p:nvSpPr>
        <p:spPr>
          <a:xfrm>
            <a:off x="4115820" y="2355458"/>
            <a:ext cx="366794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chemeClr val="tx2"/>
                </a:solidFill>
                <a:latin typeface="Arial"/>
              </a:rPr>
              <a:t>Step</a:t>
            </a:r>
            <a:r>
              <a:rPr lang="en-US" sz="1800" b="1" dirty="0">
                <a:solidFill>
                  <a:schemeClr val="tx2"/>
                </a:solidFill>
                <a:latin typeface="Arial"/>
              </a:rPr>
              <a:t> 2: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Power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Archictet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(1)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Create database connection 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st</a:t>
            </a:r>
            <a:r>
              <a:rPr lang="en-US" sz="1400" b="1" i="1" dirty="0">
                <a:solidFill>
                  <a:schemeClr val="tx1"/>
                </a:solidFill>
                <a:latin typeface="Arial"/>
              </a:rPr>
              <a:t>-ecommerce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pointing to the Postgres 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st_ecommerce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database created in Step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Create database connection </a:t>
            </a:r>
            <a:r>
              <a:rPr lang="en-US" sz="1400" b="1" i="1" dirty="0" err="1">
                <a:solidFill>
                  <a:schemeClr val="tx1"/>
                </a:solidFill>
                <a:latin typeface="Arial"/>
              </a:rPr>
              <a:t>dw_ecommerce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pointing to 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postgres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database 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dw_ecommerce</a:t>
            </a:r>
            <a:r>
              <a:rPr lang="en-US" sz="1400" dirty="0">
                <a:solidFill>
                  <a:schemeClr val="tx1"/>
                </a:solidFill>
                <a:latin typeface="Arial"/>
              </a:rPr>
              <a:t> created in Step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C74E74A-3852-43E5-ADC6-A47AF7CCC6D6}"/>
              </a:ext>
            </a:extLst>
          </p:cNvPr>
          <p:cNvSpPr/>
          <p:nvPr/>
        </p:nvSpPr>
        <p:spPr>
          <a:xfrm>
            <a:off x="8120261" y="2369848"/>
            <a:ext cx="3860299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2"/>
                </a:solidFill>
                <a:latin typeface="Arial"/>
              </a:rPr>
              <a:t>Step 3: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 Power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Archictet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(2)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dirty="0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file \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TrabalhoFinal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\power architect models\</a:t>
            </a: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TransacionalModel.architect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Run SQL creation tool towards the database 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st_ecommerce</a:t>
            </a:r>
            <a:endParaRPr lang="en-US" sz="1400" dirty="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file \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TrabalhoFinal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\power architect models\</a:t>
            </a: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MultidimensionalModel.architect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Run SQL creation tool towards database </a:t>
            </a:r>
            <a:r>
              <a:rPr lang="en-US" sz="1400" dirty="0" err="1">
                <a:solidFill>
                  <a:schemeClr val="tx1"/>
                </a:solidFill>
                <a:latin typeface="Arial"/>
              </a:rPr>
              <a:t>dw_ecommerce</a:t>
            </a:r>
            <a:endParaRPr lang="en-US" sz="14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8B91BD3A-CBE8-4EFF-AA66-5FC6A060D54A}"/>
              </a:ext>
            </a:extLst>
          </p:cNvPr>
          <p:cNvSpPr/>
          <p:nvPr/>
        </p:nvSpPr>
        <p:spPr>
          <a:xfrm>
            <a:off x="422700" y="2386026"/>
            <a:ext cx="3459631" cy="2890972"/>
          </a:xfrm>
          <a:prstGeom prst="roundRect">
            <a:avLst>
              <a:gd name="adj" fmla="val 1014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" tIns="18288" rIns="18288" bIns="18288"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1: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Posgres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- Creating Databases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>
              <a:solidFill>
                <a:schemeClr val="tx2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>
                <a:solidFill>
                  <a:schemeClr val="tx1"/>
                </a:solidFill>
                <a:latin typeface="Arial"/>
              </a:rPr>
              <a:t>Install (if needed) Postgres in your local machine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>
              <a:solidFill>
                <a:schemeClr val="tx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Postgres database named </a:t>
            </a:r>
            <a:r>
              <a:rPr kumimoji="0" lang="en-US" sz="1400" b="1" i="1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lang="en-US" sz="1400" b="1" i="1">
                <a:solidFill>
                  <a:schemeClr val="tx1"/>
                </a:solidFill>
                <a:latin typeface="Arial"/>
              </a:rPr>
              <a:t>_ecommerce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b="1" i="1">
              <a:solidFill>
                <a:schemeClr val="tx1"/>
              </a:solidFill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a Postgres database named </a:t>
            </a:r>
            <a:r>
              <a:rPr kumimoji="0" lang="en-US" sz="1400" b="1" i="1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dw</a:t>
            </a:r>
            <a:r>
              <a:rPr lang="en-US" sz="1400" b="1" i="1">
                <a:solidFill>
                  <a:schemeClr val="tx1"/>
                </a:solidFill>
                <a:latin typeface="Arial"/>
              </a:rPr>
              <a:t>_ecommerce</a:t>
            </a:r>
            <a:endParaRPr kumimoji="0" lang="en-US" sz="1400" b="1" i="1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38F25F-6754-4366-8E37-049642692E55}"/>
              </a:ext>
            </a:extLst>
          </p:cNvPr>
          <p:cNvCxnSpPr/>
          <p:nvPr/>
        </p:nvCxnSpPr>
        <p:spPr>
          <a:xfrm>
            <a:off x="3977694" y="2536024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894BD96-DCD2-4F29-A030-973F8C0EB2B4}"/>
              </a:ext>
            </a:extLst>
          </p:cNvPr>
          <p:cNvCxnSpPr/>
          <p:nvPr/>
        </p:nvCxnSpPr>
        <p:spPr>
          <a:xfrm>
            <a:off x="7879134" y="2536024"/>
            <a:ext cx="0" cy="2529840"/>
          </a:xfrm>
          <a:prstGeom prst="line">
            <a:avLst/>
          </a:prstGeom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2883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142</TotalTime>
  <Words>938</Words>
  <Application>Microsoft Office PowerPoint</Application>
  <PresentationFormat>Widescreen</PresentationFormat>
  <Paragraphs>162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Franklin Gothic Book</vt:lpstr>
      <vt:lpstr>Wingdings</vt:lpstr>
      <vt:lpstr>Custom</vt:lpstr>
      <vt:lpstr>Trabalho de Fundamentos de Business intelligence antonio/maria Theodora/mariana</vt:lpstr>
      <vt:lpstr>AGENDA</vt:lpstr>
      <vt:lpstr>SOLUTION OVERVIEW </vt:lpstr>
      <vt:lpstr>LEVERAGING THE TOOLS COVERED AT OUR BUSINESS INTELLIGENCE cOURSE</vt:lpstr>
      <vt:lpstr>Steps toward our E-commerce business intelligence</vt:lpstr>
      <vt:lpstr>Transactional (and stage) database model</vt:lpstr>
      <vt:lpstr>multidimensional database model</vt:lpstr>
      <vt:lpstr>Installation and Preparation Steps </vt:lpstr>
      <vt:lpstr>Steps to Create ST and DW Databases</vt:lpstr>
      <vt:lpstr>Steps to Create ST and DW Databases</vt:lpstr>
      <vt:lpstr>Steps to Create ST and DW Databases</vt:lpstr>
      <vt:lpstr>Steps to Create ST and DW Databases</vt:lpstr>
      <vt:lpstr>ETL Steps to Populate DW database</vt:lpstr>
      <vt:lpstr>ETL quantitative figures</vt:lpstr>
      <vt:lpstr>Transactional database big picture</vt:lpstr>
      <vt:lpstr>Multidimensional database model  </vt:lpstr>
      <vt:lpstr>description of the Database creation and preparation scripts &amp; used mock tools</vt:lpstr>
      <vt:lpstr>Business requirements </vt:lpstr>
      <vt:lpstr>Business intelligence reports</vt:lpstr>
      <vt:lpstr>fINAL TIPS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Fundamentos de Business intelligence antonio/maria Theodora/mariana</dc:title>
  <dc:creator>ANTONIO TOSTES</dc:creator>
  <cp:lastModifiedBy>ANTONIO TOSTES</cp:lastModifiedBy>
  <cp:revision>2</cp:revision>
  <dcterms:created xsi:type="dcterms:W3CDTF">2024-03-27T12:42:45Z</dcterms:created>
  <dcterms:modified xsi:type="dcterms:W3CDTF">2024-03-27T15:13:59Z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